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BDE1B-ADDA-4D31-80FB-9F2E1AEEEACC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79967-F955-4108-85DF-1C5062CE8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24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C5BACD-B93C-4056-9FC3-29B16A194D78}" type="slidenum">
              <a:rPr lang="en-US"/>
              <a:pPr eaLnBrk="1" hangingPunct="1"/>
              <a:t>5</a:t>
            </a:fld>
            <a:endParaRPr lang="en-US" dirty="0"/>
          </a:p>
        </p:txBody>
      </p:sp>
      <p:sp>
        <p:nvSpPr>
          <p:cNvPr id="205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05EF0D-DFA9-42FC-8AFD-8947CF2D26A9}" type="slidenum">
              <a:rPr lang="en-US"/>
              <a:pPr eaLnBrk="1" hangingPunct="1"/>
              <a:t>6</a:t>
            </a:fld>
            <a:endParaRPr lang="en-US" dirty="0"/>
          </a:p>
        </p:txBody>
      </p:sp>
      <p:sp>
        <p:nvSpPr>
          <p:cNvPr id="206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A08FF2E-4FCB-4191-992D-394B8F82CA15}" type="slidenum">
              <a:rPr lang="en-US"/>
              <a:pPr eaLnBrk="1" hangingPunct="1"/>
              <a:t>10</a:t>
            </a:fld>
            <a:endParaRPr lang="en-US" dirty="0"/>
          </a:p>
        </p:txBody>
      </p:sp>
      <p:sp>
        <p:nvSpPr>
          <p:cNvPr id="207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A9A6DAA6-1A53-4DCA-BD51-C2BD7AD29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675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90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1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aseline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Times New Roman" pitchFamily="18" charset="0"/>
                <a:ea typeface="Tahoma" pitchFamily="34" charset="0"/>
                <a:cs typeface="Times New Roman" pitchFamily="18" charset="0"/>
              </a:defRPr>
            </a:lvl1pPr>
          </a:lstStyle>
          <a:p>
            <a:fld id="{A9A6DAA6-1A53-4DCA-BD51-C2BD7AD29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7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9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9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9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6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1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43E5A-FFAF-4855-A04C-6E6F0E31DFF5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6DAA6-1A53-4DCA-BD51-C2BD7AD29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5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Michael Lamport Commons</a:t>
            </a:r>
          </a:p>
          <a:p>
            <a:r>
              <a:rPr lang="en-US" dirty="0" smtClean="0"/>
              <a:t>C 2011 Cambridge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706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of Results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In each type of problem, the order of hierarchical complexity strongly predicted the stage of performance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There were very large regression coefficients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.982 – Balance Beam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.964 – Laundry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.953 – Algebra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.912 – Infinity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Hence, </a:t>
            </a:r>
            <a:r>
              <a:rPr lang="en-US" dirty="0" smtClean="0"/>
              <a:t>most </a:t>
            </a:r>
            <a:r>
              <a:rPr lang="en-US" dirty="0" smtClean="0"/>
              <a:t>of the variance in difficulty of tasks is due to the order of hierarchical complexity of that task</a:t>
            </a:r>
          </a:p>
        </p:txBody>
      </p:sp>
      <p:sp>
        <p:nvSpPr>
          <p:cNvPr id="7680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392227E-0599-4E33-B272-1189AA284FD1}" type="slidenum">
              <a:rPr lang="en-US">
                <a:latin typeface="Times New Roman" pitchFamily="18" charset="0"/>
              </a:rPr>
              <a:pPr eaLnBrk="1" hangingPunct="1"/>
              <a:t>10</a:t>
            </a:fld>
            <a:endParaRPr 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33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3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Empirical Studies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 series of empirical studies will now be introduced</a:t>
            </a:r>
          </a:p>
          <a:p>
            <a:r>
              <a:rPr lang="en-US" sz="2800" dirty="0" smtClean="0"/>
              <a:t>These will be in the mathematical and/or scientific domains</a:t>
            </a:r>
          </a:p>
          <a:p>
            <a:r>
              <a:rPr lang="en-US" sz="2800" dirty="0" smtClean="0"/>
              <a:t>All studies follow the same general procedure</a:t>
            </a:r>
          </a:p>
          <a:p>
            <a:pPr lvl="1"/>
            <a:r>
              <a:rPr lang="en-US" sz="2400" dirty="0" smtClean="0"/>
              <a:t>Devise a related series of tasks that differ only in hierarchical complexity</a:t>
            </a:r>
          </a:p>
          <a:p>
            <a:pPr lvl="1"/>
            <a:r>
              <a:rPr lang="en-US" sz="2400" dirty="0" smtClean="0"/>
              <a:t>Administer tasks</a:t>
            </a:r>
          </a:p>
          <a:p>
            <a:pPr lvl="1"/>
            <a:r>
              <a:rPr lang="en-US" sz="2400" dirty="0" smtClean="0"/>
              <a:t>Rasch analyze to see if tasks fall on one dimension </a:t>
            </a:r>
          </a:p>
          <a:p>
            <a:pPr lvl="1"/>
            <a:r>
              <a:rPr lang="en-US" sz="2400" dirty="0" smtClean="0"/>
              <a:t>See how well the order of hierarchical complexity predicts Rasch Scaled Stage of difficulty</a:t>
            </a:r>
          </a:p>
          <a:p>
            <a:pPr>
              <a:defRPr/>
            </a:pPr>
            <a:r>
              <a:rPr lang="en-US" sz="2800" dirty="0" smtClean="0"/>
              <a:t>How well does the order of hierarchical complexity of a task predict the stage of performance?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 smtClean="0"/>
              <a:t>The Rasch performance scores on items from each series were converted into Stage scores</a:t>
            </a:r>
          </a:p>
          <a:p>
            <a:pPr>
              <a:defRPr/>
            </a:pPr>
            <a:r>
              <a:rPr lang="en-US" sz="2800" dirty="0" smtClean="0"/>
              <a:t>The Stage scores were then regressed against the order of hierarchical complexity of each of the item from a series</a:t>
            </a:r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7A5-5EAF-4B95-A64F-6EBE13790E7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42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Rasch Model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The person and item total raw scores used as dependent variables</a:t>
            </a:r>
          </a:p>
          <a:p>
            <a:pPr lvl="1"/>
            <a:r>
              <a:rPr lang="en-US" sz="2000" dirty="0" smtClean="0"/>
              <a:t>Sum the item raw scores separately for each order of complexity and then that could be used to correlate with hierarchical complexity </a:t>
            </a:r>
          </a:p>
          <a:p>
            <a:r>
              <a:rPr lang="en-US" sz="2400" dirty="0" smtClean="0"/>
              <a:t>The Rasch </a:t>
            </a:r>
            <a:r>
              <a:rPr lang="en-US" sz="2400" dirty="0" smtClean="0">
                <a:solidFill>
                  <a:srgbClr val="FF0000"/>
                </a:solidFill>
              </a:rPr>
              <a:t>person reliability </a:t>
            </a:r>
            <a:r>
              <a:rPr lang="en-US" sz="2400" dirty="0" smtClean="0"/>
              <a:t>of the combined data was .94  </a:t>
            </a:r>
          </a:p>
          <a:p>
            <a:r>
              <a:rPr lang="en-US" sz="2400" dirty="0" smtClean="0"/>
              <a:t>The Rasch </a:t>
            </a:r>
            <a:r>
              <a:rPr lang="en-US" sz="2400" dirty="0" smtClean="0">
                <a:solidFill>
                  <a:srgbClr val="FF0000"/>
                </a:solidFill>
              </a:rPr>
              <a:t>item reliability </a:t>
            </a:r>
            <a:r>
              <a:rPr lang="en-US" sz="2400" dirty="0" smtClean="0"/>
              <a:t>was 1.0  </a:t>
            </a:r>
          </a:p>
          <a:p>
            <a:pPr lvl="1"/>
            <a:r>
              <a:rPr lang="en-US" sz="2000" dirty="0" smtClean="0"/>
              <a:t>In the context of a Rasch analysis, this means that there is a high probability that items estimated with higher measures do in fact have higher measures than those estimated with lower measures </a:t>
            </a:r>
          </a:p>
          <a:p>
            <a:pPr lvl="1"/>
            <a:r>
              <a:rPr lang="en-US" sz="2000" dirty="0" smtClean="0"/>
              <a:t>There is no equivalent traditional measure</a:t>
            </a:r>
          </a:p>
          <a:p>
            <a:pPr lvl="1">
              <a:buNone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7A5-5EAF-4B95-A64F-6EBE13790E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What Results From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 smtClean="0"/>
              <a:t>There are always gaps between the orders of hierarchical complexity</a:t>
            </a:r>
          </a:p>
          <a:p>
            <a:pPr lvl="1"/>
            <a:r>
              <a:rPr lang="en-US" sz="2600" dirty="0" smtClean="0"/>
              <a:t>It is an ordinal scale</a:t>
            </a:r>
          </a:p>
          <a:p>
            <a:r>
              <a:rPr lang="en-US" sz="3100" dirty="0" smtClean="0"/>
              <a:t>The stage of performance is the most hierarchically complex task solved </a:t>
            </a:r>
          </a:p>
          <a:p>
            <a:r>
              <a:rPr lang="en-US" sz="3100" dirty="0" smtClean="0"/>
              <a:t>Gaps in Rasch-Scaled Stage of Performance are predicted when </a:t>
            </a:r>
          </a:p>
          <a:p>
            <a:pPr lvl="1"/>
            <a:r>
              <a:rPr lang="en-US" sz="2600" dirty="0" smtClean="0"/>
              <a:t>All other sources of difficulty are controlled </a:t>
            </a:r>
            <a:r>
              <a:rPr lang="en-US" sz="2600" dirty="0" smtClean="0"/>
              <a:t>for</a:t>
            </a:r>
          </a:p>
          <a:p>
            <a:pPr lvl="1"/>
            <a:r>
              <a:rPr lang="en-US" sz="2600" dirty="0" smtClean="0"/>
              <a:t>The gaps were found to exist, </a:t>
            </a:r>
            <a:r>
              <a:rPr lang="el-GR" sz="2600" dirty="0" smtClean="0"/>
              <a:t>Δ</a:t>
            </a:r>
            <a:r>
              <a:rPr lang="en-US" sz="2600" i="1" dirty="0" err="1" smtClean="0"/>
              <a:t>M</a:t>
            </a:r>
            <a:r>
              <a:rPr lang="en-US" sz="2600" i="1" baseline="-25000" dirty="0" err="1" smtClean="0"/>
              <a:t>gap</a:t>
            </a:r>
            <a:r>
              <a:rPr lang="en-US" sz="2600" i="1" dirty="0" smtClean="0"/>
              <a:t> = .75</a:t>
            </a:r>
            <a:r>
              <a:rPr lang="en-US" sz="2600" dirty="0" smtClean="0"/>
              <a:t>, </a:t>
            </a:r>
            <a:r>
              <a:rPr lang="en-US" sz="2600" i="1" dirty="0" smtClean="0"/>
              <a:t>p</a:t>
            </a:r>
            <a:r>
              <a:rPr lang="en-US" sz="2600" dirty="0" smtClean="0"/>
              <a:t> = .009</a:t>
            </a:r>
            <a:endParaRPr lang="en-US" sz="2600" dirty="0" smtClean="0"/>
          </a:p>
          <a:p>
            <a:r>
              <a:rPr lang="en-US" sz="3100" dirty="0" smtClean="0"/>
              <a:t>Performance stage may be different task area to task area</a:t>
            </a:r>
          </a:p>
          <a:p>
            <a:pPr lvl="1"/>
            <a:r>
              <a:rPr lang="en-US" sz="2600" dirty="0" smtClean="0"/>
              <a:t>A structure of the whole is not necessary</a:t>
            </a:r>
          </a:p>
          <a:p>
            <a:pPr lvl="1"/>
            <a:r>
              <a:rPr lang="en-US" sz="2600" dirty="0" smtClean="0"/>
              <a:t>Horizontal decaláge for performance</a:t>
            </a:r>
          </a:p>
          <a:p>
            <a:pPr lvl="1"/>
            <a:r>
              <a:rPr lang="en-US" sz="2600" dirty="0" smtClean="0"/>
              <a:t>It is not inconsistency in thinking within a developmental stage.</a:t>
            </a:r>
          </a:p>
          <a:p>
            <a:pPr lvl="1"/>
            <a:r>
              <a:rPr lang="en-US" sz="2600" dirty="0" smtClean="0"/>
              <a:t>Decaláge is the normal or modal state of affairs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7A5-5EAF-4B95-A64F-6EBE13790E7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0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Algebra Rasch Map</a:t>
            </a:r>
          </a:p>
        </p:txBody>
      </p:sp>
      <p:sp>
        <p:nvSpPr>
          <p:cNvPr id="7168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558BF3-F255-418B-AB7E-E60E30B44F95}" type="slidenum">
              <a:rPr lang="en-US">
                <a:latin typeface="Times New Roman" pitchFamily="18" charset="0"/>
              </a:rPr>
              <a:pPr eaLnBrk="1" hangingPunct="1"/>
              <a:t>5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76200" y="1600200"/>
            <a:ext cx="32004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latin typeface="Times New Roman" pitchFamily="18" charset="0"/>
              </a:rPr>
              <a:t>Participants: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n-US" sz="2000" dirty="0">
                <a:latin typeface="Times New Roman" pitchFamily="18" charset="0"/>
              </a:rPr>
              <a:t>223 (79.5%) men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n-US" sz="2000" dirty="0">
                <a:latin typeface="Times New Roman" pitchFamily="18" charset="0"/>
              </a:rPr>
              <a:t>58 (20.6%) women 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n-US" sz="2000" dirty="0">
                <a:latin typeface="Times New Roman" pitchFamily="18" charset="0"/>
              </a:rPr>
              <a:t>Ages from 14 to 81           (</a:t>
            </a:r>
            <a:r>
              <a:rPr lang="en-US" sz="2000" i="1" dirty="0">
                <a:latin typeface="Times New Roman" pitchFamily="18" charset="0"/>
              </a:rPr>
              <a:t>M</a:t>
            </a:r>
            <a:r>
              <a:rPr lang="en-US" sz="2000" dirty="0">
                <a:latin typeface="Times New Roman" pitchFamily="18" charset="0"/>
              </a:rPr>
              <a:t> = 24.06, </a:t>
            </a:r>
            <a:r>
              <a:rPr lang="en-US" sz="2000" i="1" dirty="0">
                <a:latin typeface="Times New Roman" pitchFamily="18" charset="0"/>
              </a:rPr>
              <a:t>S.D.</a:t>
            </a:r>
            <a:r>
              <a:rPr lang="en-US" sz="2000" dirty="0">
                <a:latin typeface="Times New Roman" pitchFamily="18" charset="0"/>
              </a:rPr>
              <a:t> = 8.60) 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n-US" sz="2000" dirty="0">
                <a:latin typeface="Times New Roman" pitchFamily="18" charset="0"/>
              </a:rPr>
              <a:t>Education varied from high school to graduate school (M = 3.85, S.D. = 1.01)</a:t>
            </a:r>
          </a:p>
        </p:txBody>
      </p:sp>
      <p:grpSp>
        <p:nvGrpSpPr>
          <p:cNvPr id="71684" name="Group 4"/>
          <p:cNvGrpSpPr>
            <a:grpSpLocks/>
          </p:cNvGrpSpPr>
          <p:nvPr/>
        </p:nvGrpSpPr>
        <p:grpSpPr bwMode="auto">
          <a:xfrm>
            <a:off x="3376613" y="838200"/>
            <a:ext cx="5691187" cy="5943600"/>
            <a:chOff x="2175" y="480"/>
            <a:chExt cx="3585" cy="3744"/>
          </a:xfrm>
        </p:grpSpPr>
        <p:pic>
          <p:nvPicPr>
            <p:cNvPr id="71690" name="Picture 5" descr="Algebra Variable Ma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5" y="480"/>
              <a:ext cx="2673" cy="37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691" name="Rectangle 6"/>
            <p:cNvSpPr>
              <a:spLocks noChangeArrowheads="1"/>
            </p:cNvSpPr>
            <p:nvPr/>
          </p:nvSpPr>
          <p:spPr bwMode="auto">
            <a:xfrm>
              <a:off x="4848" y="480"/>
              <a:ext cx="912" cy="37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71685" name="Rectangle 7"/>
          <p:cNvSpPr>
            <a:spLocks noChangeArrowheads="1"/>
          </p:cNvSpPr>
          <p:nvPr/>
        </p:nvSpPr>
        <p:spPr bwMode="auto">
          <a:xfrm>
            <a:off x="5257800" y="962025"/>
            <a:ext cx="19812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686" name="Text Box 8"/>
          <p:cNvSpPr txBox="1">
            <a:spLocks noChangeArrowheads="1"/>
          </p:cNvSpPr>
          <p:nvPr/>
        </p:nvSpPr>
        <p:spPr bwMode="auto">
          <a:xfrm>
            <a:off x="5562600" y="974725"/>
            <a:ext cx="1447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0000"/>
                </a:solidFill>
                <a:latin typeface="Courier New" pitchFamily="49" charset="0"/>
              </a:rPr>
              <a:t>Higher Stage</a:t>
            </a:r>
          </a:p>
        </p:txBody>
      </p:sp>
      <p:sp>
        <p:nvSpPr>
          <p:cNvPr id="71687" name="Rectangle 9"/>
          <p:cNvSpPr>
            <a:spLocks noChangeArrowheads="1"/>
          </p:cNvSpPr>
          <p:nvPr/>
        </p:nvSpPr>
        <p:spPr bwMode="auto">
          <a:xfrm>
            <a:off x="5229225" y="6591300"/>
            <a:ext cx="1981200" cy="133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688" name="Text Box 10"/>
          <p:cNvSpPr txBox="1">
            <a:spLocks noChangeArrowheads="1"/>
          </p:cNvSpPr>
          <p:nvPr/>
        </p:nvSpPr>
        <p:spPr bwMode="auto">
          <a:xfrm>
            <a:off x="5638800" y="6537325"/>
            <a:ext cx="1447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0000"/>
                </a:solidFill>
                <a:latin typeface="Courier New" pitchFamily="49" charset="0"/>
              </a:rPr>
              <a:t>Lower Stage</a:t>
            </a:r>
          </a:p>
        </p:txBody>
      </p:sp>
    </p:spTree>
    <p:extLst>
      <p:ext uri="{BB962C8B-B14F-4D97-AF65-F5344CB8AC3E}">
        <p14:creationId xmlns:p14="http://schemas.microsoft.com/office/powerpoint/2010/main" val="208849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229600" cy="7889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Algebra Regression</a:t>
            </a:r>
          </a:p>
        </p:txBody>
      </p:sp>
      <p:sp>
        <p:nvSpPr>
          <p:cNvPr id="7270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BD52BD-06DC-4082-9AD2-0458DA709510}" type="slidenum">
              <a:rPr lang="en-US">
                <a:latin typeface="Times New Roman" pitchFamily="18" charset="0"/>
              </a:rPr>
              <a:pPr eaLnBrk="1" hangingPunct="1"/>
              <a:t>6</a:t>
            </a:fld>
            <a:endParaRPr lang="en-US" dirty="0">
              <a:latin typeface="Times New Roman" pitchFamily="18" charset="0"/>
            </a:endParaRPr>
          </a:p>
        </p:txBody>
      </p:sp>
      <p:pic>
        <p:nvPicPr>
          <p:cNvPr id="72707" name="Picture 3" descr="Algebra Scat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89013"/>
            <a:ext cx="5183188" cy="518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4724400" y="50292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(39)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= .953**</a:t>
            </a:r>
          </a:p>
        </p:txBody>
      </p:sp>
    </p:spTree>
    <p:extLst>
      <p:ext uri="{BB962C8B-B14F-4D97-AF65-F5344CB8AC3E}">
        <p14:creationId xmlns:p14="http://schemas.microsoft.com/office/powerpoint/2010/main" val="273367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063625"/>
          </a:xfrm>
        </p:spPr>
        <p:txBody>
          <a:bodyPr/>
          <a:lstStyle/>
          <a:p>
            <a:pPr eaLnBrk="1" hangingPunct="1"/>
            <a:r>
              <a:rPr lang="en-US" dirty="0" smtClean="0"/>
              <a:t>Balance Beam Rasch Map</a:t>
            </a:r>
          </a:p>
        </p:txBody>
      </p:sp>
      <p:pic>
        <p:nvPicPr>
          <p:cNvPr id="73731" name="Picture 3" descr="Balance Bea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8850" y="838200"/>
            <a:ext cx="5492750" cy="57150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374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DFAEBC-E65E-4844-844D-D88AB20481B1}" type="slidenum">
              <a:rPr lang="en-US">
                <a:latin typeface="Times New Roman" pitchFamily="18" charset="0"/>
              </a:rPr>
              <a:pPr eaLnBrk="1" hangingPunct="1"/>
              <a:t>7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73732" name="Text Box 6"/>
          <p:cNvSpPr txBox="1">
            <a:spLocks noChangeArrowheads="1"/>
          </p:cNvSpPr>
          <p:nvPr/>
        </p:nvSpPr>
        <p:spPr bwMode="auto">
          <a:xfrm>
            <a:off x="5618163" y="3657600"/>
            <a:ext cx="3200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3" name="Oval 7"/>
          <p:cNvSpPr>
            <a:spLocks noChangeArrowheads="1"/>
          </p:cNvSpPr>
          <p:nvPr/>
        </p:nvSpPr>
        <p:spPr bwMode="auto">
          <a:xfrm>
            <a:off x="5094288" y="2655888"/>
            <a:ext cx="3810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3734" name="Line 8"/>
          <p:cNvSpPr>
            <a:spLocks noChangeShapeType="1"/>
          </p:cNvSpPr>
          <p:nvPr/>
        </p:nvSpPr>
        <p:spPr bwMode="auto">
          <a:xfrm>
            <a:off x="5486400" y="2819400"/>
            <a:ext cx="10668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3735" name="Text Box 9"/>
          <p:cNvSpPr txBox="1">
            <a:spLocks noChangeArrowheads="1"/>
          </p:cNvSpPr>
          <p:nvPr/>
        </p:nvSpPr>
        <p:spPr bwMode="auto">
          <a:xfrm>
            <a:off x="6553200" y="26670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This item overlaps with the systematic order ones</a:t>
            </a:r>
          </a:p>
        </p:txBody>
      </p:sp>
      <p:sp>
        <p:nvSpPr>
          <p:cNvPr id="73736" name="Text Box 17"/>
          <p:cNvSpPr txBox="1">
            <a:spLocks noChangeArrowheads="1"/>
          </p:cNvSpPr>
          <p:nvPr/>
        </p:nvSpPr>
        <p:spPr bwMode="auto">
          <a:xfrm>
            <a:off x="4370388" y="609600"/>
            <a:ext cx="1447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>
                <a:solidFill>
                  <a:srgbClr val="000000"/>
                </a:solidFill>
                <a:latin typeface="Courier New" pitchFamily="49" charset="0"/>
              </a:rPr>
              <a:t>Higher Stage</a:t>
            </a:r>
          </a:p>
        </p:txBody>
      </p:sp>
      <p:sp>
        <p:nvSpPr>
          <p:cNvPr id="73737" name="Rectangle 20"/>
          <p:cNvSpPr>
            <a:spLocks noChangeArrowheads="1"/>
          </p:cNvSpPr>
          <p:nvPr/>
        </p:nvSpPr>
        <p:spPr bwMode="auto">
          <a:xfrm>
            <a:off x="0" y="1524000"/>
            <a:ext cx="3352800" cy="451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Participants: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217 (81.3%) men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50 (18.7%) women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Ages from 12 to 87 (</a:t>
            </a:r>
            <a:r>
              <a:rPr lang="en-US" sz="2000" i="1" dirty="0">
                <a:latin typeface="Times New Roman" pitchFamily="18" charset="0"/>
              </a:rPr>
              <a:t>M</a:t>
            </a:r>
            <a:r>
              <a:rPr lang="en-US" sz="2000" dirty="0">
                <a:latin typeface="Times New Roman" pitchFamily="18" charset="0"/>
              </a:rPr>
              <a:t> = 24.11, </a:t>
            </a:r>
            <a:r>
              <a:rPr lang="en-US" sz="2000" i="1" dirty="0">
                <a:latin typeface="Times New Roman" pitchFamily="18" charset="0"/>
              </a:rPr>
              <a:t>S.D</a:t>
            </a:r>
            <a:r>
              <a:rPr lang="en-US" sz="2000" dirty="0">
                <a:latin typeface="Times New Roman" pitchFamily="18" charset="0"/>
              </a:rPr>
              <a:t>. = 9.05)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Education varied from elementary school to graduate school (M = 4.01, S.D. = 1.07)</a:t>
            </a: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Each ‘#’ is 5 participants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Each  is 1 participant </a:t>
            </a:r>
          </a:p>
        </p:txBody>
      </p:sp>
      <p:sp>
        <p:nvSpPr>
          <p:cNvPr id="73738" name="Oval 21"/>
          <p:cNvSpPr>
            <a:spLocks noChangeArrowheads="1"/>
          </p:cNvSpPr>
          <p:nvPr/>
        </p:nvSpPr>
        <p:spPr bwMode="auto">
          <a:xfrm>
            <a:off x="628650" y="5829300"/>
            <a:ext cx="76200" cy="76200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3739" name="Rectangle 24"/>
          <p:cNvSpPr>
            <a:spLocks noChangeArrowheads="1"/>
          </p:cNvSpPr>
          <p:nvPr/>
        </p:nvSpPr>
        <p:spPr bwMode="auto">
          <a:xfrm>
            <a:off x="3962400" y="873125"/>
            <a:ext cx="1981200" cy="1333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3740" name="Rectangle 24"/>
          <p:cNvSpPr>
            <a:spLocks noChangeArrowheads="1"/>
          </p:cNvSpPr>
          <p:nvPr/>
        </p:nvSpPr>
        <p:spPr bwMode="auto">
          <a:xfrm>
            <a:off x="4038600" y="6257925"/>
            <a:ext cx="1981200" cy="1333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2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467600" cy="41116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Balance Beam Rasch Map</a:t>
            </a:r>
          </a:p>
        </p:txBody>
      </p:sp>
      <p:pic>
        <p:nvPicPr>
          <p:cNvPr id="74755" name="Picture 3" descr="Balance Bea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8850" y="838200"/>
            <a:ext cx="5492750" cy="57150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477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BAB0D1-C09D-4A9C-AC87-6FBBBB1EC3D3}" type="slidenum">
              <a:rPr lang="en-US">
                <a:latin typeface="Times New Roman" pitchFamily="18" charset="0"/>
              </a:rPr>
              <a:pPr eaLnBrk="1" hangingPunct="1"/>
              <a:t>8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74756" name="Oval 7"/>
          <p:cNvSpPr>
            <a:spLocks noChangeArrowheads="1"/>
          </p:cNvSpPr>
          <p:nvPr/>
        </p:nvSpPr>
        <p:spPr bwMode="auto">
          <a:xfrm>
            <a:off x="5094288" y="2655888"/>
            <a:ext cx="3810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57" name="Line 8"/>
          <p:cNvSpPr>
            <a:spLocks noChangeShapeType="1"/>
          </p:cNvSpPr>
          <p:nvPr/>
        </p:nvSpPr>
        <p:spPr bwMode="auto">
          <a:xfrm>
            <a:off x="5486400" y="2819400"/>
            <a:ext cx="10668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4758" name="Text Box 9"/>
          <p:cNvSpPr txBox="1">
            <a:spLocks noChangeArrowheads="1"/>
          </p:cNvSpPr>
          <p:nvPr/>
        </p:nvSpPr>
        <p:spPr bwMode="auto">
          <a:xfrm>
            <a:off x="6553200" y="2667000"/>
            <a:ext cx="24384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These items overlap the metasystematic and systematic order ones</a:t>
            </a:r>
          </a:p>
        </p:txBody>
      </p:sp>
      <p:sp>
        <p:nvSpPr>
          <p:cNvPr id="74759" name="Oval 11"/>
          <p:cNvSpPr>
            <a:spLocks noChangeArrowheads="1"/>
          </p:cNvSpPr>
          <p:nvPr/>
        </p:nvSpPr>
        <p:spPr bwMode="auto">
          <a:xfrm>
            <a:off x="6216650" y="1611313"/>
            <a:ext cx="3810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60" name="Oval 12"/>
          <p:cNvSpPr>
            <a:spLocks noChangeArrowheads="1"/>
          </p:cNvSpPr>
          <p:nvPr/>
        </p:nvSpPr>
        <p:spPr bwMode="auto">
          <a:xfrm>
            <a:off x="6781800" y="1501775"/>
            <a:ext cx="3810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61" name="Oval 13"/>
          <p:cNvSpPr>
            <a:spLocks noChangeArrowheads="1"/>
          </p:cNvSpPr>
          <p:nvPr/>
        </p:nvSpPr>
        <p:spPr bwMode="auto">
          <a:xfrm>
            <a:off x="7358063" y="1371600"/>
            <a:ext cx="3810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62" name="Oval 14"/>
          <p:cNvSpPr>
            <a:spLocks noChangeArrowheads="1"/>
          </p:cNvSpPr>
          <p:nvPr/>
        </p:nvSpPr>
        <p:spPr bwMode="auto">
          <a:xfrm>
            <a:off x="7912100" y="1382713"/>
            <a:ext cx="3810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63" name="Line 15"/>
          <p:cNvSpPr>
            <a:spLocks noChangeShapeType="1"/>
          </p:cNvSpPr>
          <p:nvPr/>
        </p:nvSpPr>
        <p:spPr bwMode="auto">
          <a:xfrm>
            <a:off x="6477000" y="1828800"/>
            <a:ext cx="381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4764" name="Line 16"/>
          <p:cNvSpPr>
            <a:spLocks noChangeShapeType="1"/>
          </p:cNvSpPr>
          <p:nvPr/>
        </p:nvSpPr>
        <p:spPr bwMode="auto">
          <a:xfrm>
            <a:off x="7086600" y="1752600"/>
            <a:ext cx="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4765" name="Line 17"/>
          <p:cNvSpPr>
            <a:spLocks noChangeShapeType="1"/>
          </p:cNvSpPr>
          <p:nvPr/>
        </p:nvSpPr>
        <p:spPr bwMode="auto">
          <a:xfrm flipH="1">
            <a:off x="7467600" y="1600200"/>
            <a:ext cx="76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4766" name="Line 18"/>
          <p:cNvSpPr>
            <a:spLocks noChangeShapeType="1"/>
          </p:cNvSpPr>
          <p:nvPr/>
        </p:nvSpPr>
        <p:spPr bwMode="auto">
          <a:xfrm flipH="1">
            <a:off x="7772400" y="1600200"/>
            <a:ext cx="381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4767" name="Text Box 23"/>
          <p:cNvSpPr txBox="1">
            <a:spLocks noChangeArrowheads="1"/>
          </p:cNvSpPr>
          <p:nvPr/>
        </p:nvSpPr>
        <p:spPr bwMode="auto">
          <a:xfrm>
            <a:off x="4114800" y="563563"/>
            <a:ext cx="1447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>
                <a:solidFill>
                  <a:srgbClr val="000000"/>
                </a:solidFill>
                <a:latin typeface="Courier New" pitchFamily="49" charset="0"/>
              </a:rPr>
              <a:t>Higher Stage</a:t>
            </a:r>
          </a:p>
        </p:txBody>
      </p:sp>
      <p:sp>
        <p:nvSpPr>
          <p:cNvPr id="74768" name="Text Box 25"/>
          <p:cNvSpPr txBox="1">
            <a:spLocks noChangeArrowheads="1"/>
          </p:cNvSpPr>
          <p:nvPr/>
        </p:nvSpPr>
        <p:spPr bwMode="auto">
          <a:xfrm>
            <a:off x="4527550" y="6559550"/>
            <a:ext cx="1447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>
                <a:solidFill>
                  <a:srgbClr val="000000"/>
                </a:solidFill>
                <a:latin typeface="Courier New" pitchFamily="49" charset="0"/>
              </a:rPr>
              <a:t>Lower Stage</a:t>
            </a:r>
          </a:p>
        </p:txBody>
      </p:sp>
      <p:sp>
        <p:nvSpPr>
          <p:cNvPr id="74769" name="Oval 27"/>
          <p:cNvSpPr>
            <a:spLocks noChangeArrowheads="1"/>
          </p:cNvSpPr>
          <p:nvPr/>
        </p:nvSpPr>
        <p:spPr bwMode="auto">
          <a:xfrm>
            <a:off x="647700" y="5829300"/>
            <a:ext cx="76200" cy="76200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70" name="Rectangle 28"/>
          <p:cNvSpPr>
            <a:spLocks noChangeArrowheads="1"/>
          </p:cNvSpPr>
          <p:nvPr/>
        </p:nvSpPr>
        <p:spPr bwMode="auto">
          <a:xfrm>
            <a:off x="0" y="1524000"/>
            <a:ext cx="3352800" cy="451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Participants: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217 (81.3%) men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50 (18.7%) women 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Ages from 12 to 87            (</a:t>
            </a:r>
            <a:r>
              <a:rPr lang="en-US" sz="2000" i="1" dirty="0">
                <a:latin typeface="Times New Roman" pitchFamily="18" charset="0"/>
              </a:rPr>
              <a:t>M</a:t>
            </a:r>
            <a:r>
              <a:rPr lang="en-US" sz="2000" dirty="0">
                <a:latin typeface="Times New Roman" pitchFamily="18" charset="0"/>
              </a:rPr>
              <a:t> = 24.11, </a:t>
            </a:r>
            <a:r>
              <a:rPr lang="en-US" sz="2000" i="1" dirty="0">
                <a:latin typeface="Times New Roman" pitchFamily="18" charset="0"/>
              </a:rPr>
              <a:t>S.D</a:t>
            </a:r>
            <a:r>
              <a:rPr lang="en-US" sz="2000" dirty="0">
                <a:latin typeface="Times New Roman" pitchFamily="18" charset="0"/>
              </a:rPr>
              <a:t>. = 9.05) 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Education varied from elementary school to graduate school </a:t>
            </a:r>
            <a:r>
              <a:rPr lang="en-US" dirty="0">
                <a:latin typeface="Times New Roman" pitchFamily="18" charset="0"/>
              </a:rPr>
              <a:t>(M = 4.01, S.D. = 1.07)</a:t>
            </a:r>
            <a:endParaRPr lang="en-US" sz="20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Each ‘#’ is 5 participants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Each  is 1 participant </a:t>
            </a:r>
          </a:p>
        </p:txBody>
      </p:sp>
      <p:sp>
        <p:nvSpPr>
          <p:cNvPr id="74771" name="Rectangle 24"/>
          <p:cNvSpPr>
            <a:spLocks noChangeArrowheads="1"/>
          </p:cNvSpPr>
          <p:nvPr/>
        </p:nvSpPr>
        <p:spPr bwMode="auto">
          <a:xfrm>
            <a:off x="3962400" y="873125"/>
            <a:ext cx="1981200" cy="1333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72" name="Rectangle 24"/>
          <p:cNvSpPr>
            <a:spLocks noChangeArrowheads="1"/>
          </p:cNvSpPr>
          <p:nvPr/>
        </p:nvSpPr>
        <p:spPr bwMode="auto">
          <a:xfrm>
            <a:off x="4425950" y="6457950"/>
            <a:ext cx="1981200" cy="1333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63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8438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Balance Beam Regression</a:t>
            </a:r>
          </a:p>
        </p:txBody>
      </p:sp>
      <p:sp>
        <p:nvSpPr>
          <p:cNvPr id="7578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A5050B-A2E5-426D-A526-0F6493AB39F5}" type="slidenum">
              <a:rPr lang="en-US">
                <a:latin typeface="Times New Roman" pitchFamily="18" charset="0"/>
              </a:rPr>
              <a:pPr eaLnBrk="1" hangingPunct="1"/>
              <a:t>9</a:t>
            </a:fld>
            <a:endParaRPr lang="en-US" dirty="0">
              <a:latin typeface="Times New Roman" pitchFamily="18" charset="0"/>
            </a:endParaRPr>
          </a:p>
        </p:txBody>
      </p:sp>
      <p:pic>
        <p:nvPicPr>
          <p:cNvPr id="75779" name="Picture 6" descr="Balance Beam Sca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5183188" cy="518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724400" y="4953000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3894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 dirty="0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(48) = .953**</a:t>
            </a:r>
          </a:p>
        </p:txBody>
      </p:sp>
    </p:spTree>
    <p:extLst>
      <p:ext uri="{BB962C8B-B14F-4D97-AF65-F5344CB8AC3E}">
        <p14:creationId xmlns:p14="http://schemas.microsoft.com/office/powerpoint/2010/main" val="386028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606</Words>
  <Application>Microsoft Office PowerPoint</Application>
  <PresentationFormat>On-screen Show (4:3)</PresentationFormat>
  <Paragraphs>89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Examples</vt:lpstr>
      <vt:lpstr>Empirical Studies</vt:lpstr>
      <vt:lpstr>Rasch Model</vt:lpstr>
      <vt:lpstr>What Results From the Model</vt:lpstr>
      <vt:lpstr>Algebra Rasch Map</vt:lpstr>
      <vt:lpstr>Algebra Regression</vt:lpstr>
      <vt:lpstr>Balance Beam Rasch Map</vt:lpstr>
      <vt:lpstr>Balance Beam Rasch Map</vt:lpstr>
      <vt:lpstr>Balance Beam Regression</vt:lpstr>
      <vt:lpstr>Summary of Results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</dc:title>
  <dc:creator>Michael</dc:creator>
  <cp:lastModifiedBy>Michael</cp:lastModifiedBy>
  <cp:revision>3</cp:revision>
  <dcterms:created xsi:type="dcterms:W3CDTF">2011-09-19T14:40:44Z</dcterms:created>
  <dcterms:modified xsi:type="dcterms:W3CDTF">2011-09-19T15:03:59Z</dcterms:modified>
</cp:coreProperties>
</file>